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0" r:id="rId3"/>
    <p:sldId id="279" r:id="rId4"/>
    <p:sldId id="269" r:id="rId5"/>
    <p:sldId id="268" r:id="rId6"/>
    <p:sldId id="257" r:id="rId7"/>
    <p:sldId id="256" r:id="rId8"/>
    <p:sldId id="260" r:id="rId9"/>
    <p:sldId id="265" r:id="rId10"/>
    <p:sldId id="267" r:id="rId11"/>
    <p:sldId id="273" r:id="rId12"/>
    <p:sldId id="271" r:id="rId13"/>
    <p:sldId id="272" r:id="rId14"/>
    <p:sldId id="274" r:id="rId15"/>
    <p:sldId id="266" r:id="rId16"/>
    <p:sldId id="270" r:id="rId17"/>
    <p:sldId id="278" r:id="rId18"/>
    <p:sldId id="263" r:id="rId19"/>
    <p:sldId id="276" r:id="rId20"/>
    <p:sldId id="26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1" d="100"/>
        <a:sy n="131" d="100"/>
      </p:scale>
      <p:origin x="0" y="-3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3BAEF-045D-46B1-941C-F7A557B6E133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C4A929-B770-4738-AD69-8F97BD647381}">
      <dgm:prSet/>
      <dgm:spPr/>
      <dgm:t>
        <a:bodyPr/>
        <a:lstStyle/>
        <a:p>
          <a:r>
            <a:rPr lang="en-US"/>
            <a:t>Aylmer and Belmont=East Elgin Attack---B Centre</a:t>
          </a:r>
        </a:p>
      </dgm:t>
    </dgm:pt>
    <dgm:pt modelId="{C34ED2E5-3314-4880-A74E-A48ACAE34E7D}" type="parTrans" cxnId="{F6C7582A-BA4B-43B1-BCE7-6E4E1FE92084}">
      <dgm:prSet/>
      <dgm:spPr/>
      <dgm:t>
        <a:bodyPr/>
        <a:lstStyle/>
        <a:p>
          <a:endParaRPr lang="en-US"/>
        </a:p>
      </dgm:t>
    </dgm:pt>
    <dgm:pt modelId="{FE4C7FC9-42FD-4749-B5C2-C27511E3BF8C}" type="sibTrans" cxnId="{F6C7582A-BA4B-43B1-BCE7-6E4E1FE92084}">
      <dgm:prSet/>
      <dgm:spPr/>
      <dgm:t>
        <a:bodyPr/>
        <a:lstStyle/>
        <a:p>
          <a:endParaRPr lang="en-US"/>
        </a:p>
      </dgm:t>
    </dgm:pt>
    <dgm:pt modelId="{35EEE875-1AF8-4B29-B309-8FC76705529D}">
      <dgm:prSet/>
      <dgm:spPr/>
      <dgm:t>
        <a:bodyPr/>
        <a:lstStyle/>
        <a:p>
          <a:r>
            <a:rPr lang="en-US"/>
            <a:t>Ingersoll and Tillsonburg=South Oxford Storm---A Centre</a:t>
          </a:r>
        </a:p>
      </dgm:t>
    </dgm:pt>
    <dgm:pt modelId="{56048837-12A8-4C02-AD87-B51008C2FB3A}" type="parTrans" cxnId="{89B94F40-0AD6-4350-B81E-5DCBD7594733}">
      <dgm:prSet/>
      <dgm:spPr/>
      <dgm:t>
        <a:bodyPr/>
        <a:lstStyle/>
        <a:p>
          <a:endParaRPr lang="en-US"/>
        </a:p>
      </dgm:t>
    </dgm:pt>
    <dgm:pt modelId="{B6283C63-5F65-43F2-A652-E1FC61EBEDED}" type="sibTrans" cxnId="{89B94F40-0AD6-4350-B81E-5DCBD7594733}">
      <dgm:prSet/>
      <dgm:spPr/>
      <dgm:t>
        <a:bodyPr/>
        <a:lstStyle/>
        <a:p>
          <a:endParaRPr lang="en-US"/>
        </a:p>
      </dgm:t>
    </dgm:pt>
    <dgm:pt modelId="{E0098850-29E0-406D-AAB1-170FE044DC85}">
      <dgm:prSet/>
      <dgm:spPr/>
      <dgm:t>
        <a:bodyPr/>
        <a:lstStyle/>
        <a:p>
          <a:r>
            <a:rPr lang="en-US"/>
            <a:t>Simcoe, Waterford, Port Dover= Norfolk Knights---A Centre</a:t>
          </a:r>
        </a:p>
      </dgm:t>
    </dgm:pt>
    <dgm:pt modelId="{9A04EF5E-1098-4683-A500-CB5C256521E7}" type="parTrans" cxnId="{E60D89DA-FD60-444F-AD05-B541BDDE8B58}">
      <dgm:prSet/>
      <dgm:spPr/>
      <dgm:t>
        <a:bodyPr/>
        <a:lstStyle/>
        <a:p>
          <a:endParaRPr lang="en-US"/>
        </a:p>
      </dgm:t>
    </dgm:pt>
    <dgm:pt modelId="{6BBE71C4-0730-4E32-B944-6719D7B1330F}" type="sibTrans" cxnId="{E60D89DA-FD60-444F-AD05-B541BDDE8B58}">
      <dgm:prSet/>
      <dgm:spPr/>
      <dgm:t>
        <a:bodyPr/>
        <a:lstStyle/>
        <a:p>
          <a:endParaRPr lang="en-US"/>
        </a:p>
      </dgm:t>
    </dgm:pt>
    <dgm:pt modelId="{F39B63D8-94C5-4281-B4D1-71B9C0C3E313}">
      <dgm:prSet/>
      <dgm:spPr/>
      <dgm:t>
        <a:bodyPr/>
        <a:lstStyle/>
        <a:p>
          <a:r>
            <a:rPr lang="en-US"/>
            <a:t>Caledonia, Hagersville, Dunnville, Cayuga=Haldimand River Kings---A</a:t>
          </a:r>
        </a:p>
      </dgm:t>
    </dgm:pt>
    <dgm:pt modelId="{AC9BDDBD-38B9-42D5-A562-5D993652EA4A}" type="parTrans" cxnId="{2980D16B-83F9-4BC7-B148-F45B81391832}">
      <dgm:prSet/>
      <dgm:spPr/>
      <dgm:t>
        <a:bodyPr/>
        <a:lstStyle/>
        <a:p>
          <a:endParaRPr lang="en-US"/>
        </a:p>
      </dgm:t>
    </dgm:pt>
    <dgm:pt modelId="{539E8031-E7F5-4582-A001-8E9CB07E8096}" type="sibTrans" cxnId="{2980D16B-83F9-4BC7-B148-F45B81391832}">
      <dgm:prSet/>
      <dgm:spPr/>
      <dgm:t>
        <a:bodyPr/>
        <a:lstStyle/>
        <a:p>
          <a:endParaRPr lang="en-US"/>
        </a:p>
      </dgm:t>
    </dgm:pt>
    <dgm:pt modelId="{4492AAAA-585A-4738-95FC-D84C6E56E641}" type="pres">
      <dgm:prSet presAssocID="{8B53BAEF-045D-46B1-941C-F7A557B6E133}" presName="vert0" presStyleCnt="0">
        <dgm:presLayoutVars>
          <dgm:dir/>
          <dgm:animOne val="branch"/>
          <dgm:animLvl val="lvl"/>
        </dgm:presLayoutVars>
      </dgm:prSet>
      <dgm:spPr/>
    </dgm:pt>
    <dgm:pt modelId="{3E155FE4-D3F3-4ABB-9333-231B3B581FCC}" type="pres">
      <dgm:prSet presAssocID="{5DC4A929-B770-4738-AD69-8F97BD647381}" presName="thickLine" presStyleLbl="alignNode1" presStyleIdx="0" presStyleCnt="4"/>
      <dgm:spPr/>
    </dgm:pt>
    <dgm:pt modelId="{25EF4612-353E-4F1D-854A-3C1E7242B75D}" type="pres">
      <dgm:prSet presAssocID="{5DC4A929-B770-4738-AD69-8F97BD647381}" presName="horz1" presStyleCnt="0"/>
      <dgm:spPr/>
    </dgm:pt>
    <dgm:pt modelId="{FC746910-3A88-4550-B78F-658F500B95D4}" type="pres">
      <dgm:prSet presAssocID="{5DC4A929-B770-4738-AD69-8F97BD647381}" presName="tx1" presStyleLbl="revTx" presStyleIdx="0" presStyleCnt="4"/>
      <dgm:spPr/>
    </dgm:pt>
    <dgm:pt modelId="{2FBDB8CD-3E79-4900-B652-C32BECA7E768}" type="pres">
      <dgm:prSet presAssocID="{5DC4A929-B770-4738-AD69-8F97BD647381}" presName="vert1" presStyleCnt="0"/>
      <dgm:spPr/>
    </dgm:pt>
    <dgm:pt modelId="{8B41ADED-6B94-4123-A932-60EB806B5D75}" type="pres">
      <dgm:prSet presAssocID="{35EEE875-1AF8-4B29-B309-8FC76705529D}" presName="thickLine" presStyleLbl="alignNode1" presStyleIdx="1" presStyleCnt="4"/>
      <dgm:spPr/>
    </dgm:pt>
    <dgm:pt modelId="{EA1BC4A5-B419-4CE1-90CF-223C433F42D1}" type="pres">
      <dgm:prSet presAssocID="{35EEE875-1AF8-4B29-B309-8FC76705529D}" presName="horz1" presStyleCnt="0"/>
      <dgm:spPr/>
    </dgm:pt>
    <dgm:pt modelId="{ADF5FA13-89BF-4F3E-B4AC-8C78ED94E210}" type="pres">
      <dgm:prSet presAssocID="{35EEE875-1AF8-4B29-B309-8FC76705529D}" presName="tx1" presStyleLbl="revTx" presStyleIdx="1" presStyleCnt="4"/>
      <dgm:spPr/>
    </dgm:pt>
    <dgm:pt modelId="{1F36BAB8-1E8D-4AD4-AC8A-39EDBE4B807E}" type="pres">
      <dgm:prSet presAssocID="{35EEE875-1AF8-4B29-B309-8FC76705529D}" presName="vert1" presStyleCnt="0"/>
      <dgm:spPr/>
    </dgm:pt>
    <dgm:pt modelId="{875E2ABF-D399-4C79-B4C7-EB60E6E8D096}" type="pres">
      <dgm:prSet presAssocID="{E0098850-29E0-406D-AAB1-170FE044DC85}" presName="thickLine" presStyleLbl="alignNode1" presStyleIdx="2" presStyleCnt="4"/>
      <dgm:spPr/>
    </dgm:pt>
    <dgm:pt modelId="{B160D986-9E6A-4845-A2EC-02C63F3B1B5B}" type="pres">
      <dgm:prSet presAssocID="{E0098850-29E0-406D-AAB1-170FE044DC85}" presName="horz1" presStyleCnt="0"/>
      <dgm:spPr/>
    </dgm:pt>
    <dgm:pt modelId="{E3E3DFAE-4EAE-4045-8C8F-DAB9278338E1}" type="pres">
      <dgm:prSet presAssocID="{E0098850-29E0-406D-AAB1-170FE044DC85}" presName="tx1" presStyleLbl="revTx" presStyleIdx="2" presStyleCnt="4"/>
      <dgm:spPr/>
    </dgm:pt>
    <dgm:pt modelId="{CB9072E7-FEB8-4E97-B556-730984145743}" type="pres">
      <dgm:prSet presAssocID="{E0098850-29E0-406D-AAB1-170FE044DC85}" presName="vert1" presStyleCnt="0"/>
      <dgm:spPr/>
    </dgm:pt>
    <dgm:pt modelId="{4A18953D-4DC8-4CE0-B202-B46530C39B8B}" type="pres">
      <dgm:prSet presAssocID="{F39B63D8-94C5-4281-B4D1-71B9C0C3E313}" presName="thickLine" presStyleLbl="alignNode1" presStyleIdx="3" presStyleCnt="4"/>
      <dgm:spPr/>
    </dgm:pt>
    <dgm:pt modelId="{2F503ACF-04ED-4AA0-81E5-F973EAD3ED05}" type="pres">
      <dgm:prSet presAssocID="{F39B63D8-94C5-4281-B4D1-71B9C0C3E313}" presName="horz1" presStyleCnt="0"/>
      <dgm:spPr/>
    </dgm:pt>
    <dgm:pt modelId="{215962CA-76B2-437A-8FF1-54A010112569}" type="pres">
      <dgm:prSet presAssocID="{F39B63D8-94C5-4281-B4D1-71B9C0C3E313}" presName="tx1" presStyleLbl="revTx" presStyleIdx="3" presStyleCnt="4"/>
      <dgm:spPr/>
    </dgm:pt>
    <dgm:pt modelId="{16C532D6-E6C5-474F-95ED-DA4DD9479013}" type="pres">
      <dgm:prSet presAssocID="{F39B63D8-94C5-4281-B4D1-71B9C0C3E313}" presName="vert1" presStyleCnt="0"/>
      <dgm:spPr/>
    </dgm:pt>
  </dgm:ptLst>
  <dgm:cxnLst>
    <dgm:cxn modelId="{F6C7582A-BA4B-43B1-BCE7-6E4E1FE92084}" srcId="{8B53BAEF-045D-46B1-941C-F7A557B6E133}" destId="{5DC4A929-B770-4738-AD69-8F97BD647381}" srcOrd="0" destOrd="0" parTransId="{C34ED2E5-3314-4880-A74E-A48ACAE34E7D}" sibTransId="{FE4C7FC9-42FD-4749-B5C2-C27511E3BF8C}"/>
    <dgm:cxn modelId="{89B94F40-0AD6-4350-B81E-5DCBD7594733}" srcId="{8B53BAEF-045D-46B1-941C-F7A557B6E133}" destId="{35EEE875-1AF8-4B29-B309-8FC76705529D}" srcOrd="1" destOrd="0" parTransId="{56048837-12A8-4C02-AD87-B51008C2FB3A}" sibTransId="{B6283C63-5F65-43F2-A652-E1FC61EBEDED}"/>
    <dgm:cxn modelId="{D49B4F46-04C9-4DFE-A990-C3ECDC608F23}" type="presOf" srcId="{35EEE875-1AF8-4B29-B309-8FC76705529D}" destId="{ADF5FA13-89BF-4F3E-B4AC-8C78ED94E210}" srcOrd="0" destOrd="0" presId="urn:microsoft.com/office/officeart/2008/layout/LinedList"/>
    <dgm:cxn modelId="{2980D16B-83F9-4BC7-B148-F45B81391832}" srcId="{8B53BAEF-045D-46B1-941C-F7A557B6E133}" destId="{F39B63D8-94C5-4281-B4D1-71B9C0C3E313}" srcOrd="3" destOrd="0" parTransId="{AC9BDDBD-38B9-42D5-A562-5D993652EA4A}" sibTransId="{539E8031-E7F5-4582-A001-8E9CB07E8096}"/>
    <dgm:cxn modelId="{E137AC7E-205B-4132-ADBC-4AB224C1B5E4}" type="presOf" srcId="{F39B63D8-94C5-4281-B4D1-71B9C0C3E313}" destId="{215962CA-76B2-437A-8FF1-54A010112569}" srcOrd="0" destOrd="0" presId="urn:microsoft.com/office/officeart/2008/layout/LinedList"/>
    <dgm:cxn modelId="{C9793CA2-ABB7-4B66-89AF-566D84DBDA37}" type="presOf" srcId="{E0098850-29E0-406D-AAB1-170FE044DC85}" destId="{E3E3DFAE-4EAE-4045-8C8F-DAB9278338E1}" srcOrd="0" destOrd="0" presId="urn:microsoft.com/office/officeart/2008/layout/LinedList"/>
    <dgm:cxn modelId="{B78718A8-9446-4964-91A5-CC556E7B9983}" type="presOf" srcId="{5DC4A929-B770-4738-AD69-8F97BD647381}" destId="{FC746910-3A88-4550-B78F-658F500B95D4}" srcOrd="0" destOrd="0" presId="urn:microsoft.com/office/officeart/2008/layout/LinedList"/>
    <dgm:cxn modelId="{B574B5C6-CD09-4C57-9BF7-86D46E1E12A4}" type="presOf" srcId="{8B53BAEF-045D-46B1-941C-F7A557B6E133}" destId="{4492AAAA-585A-4738-95FC-D84C6E56E641}" srcOrd="0" destOrd="0" presId="urn:microsoft.com/office/officeart/2008/layout/LinedList"/>
    <dgm:cxn modelId="{E60D89DA-FD60-444F-AD05-B541BDDE8B58}" srcId="{8B53BAEF-045D-46B1-941C-F7A557B6E133}" destId="{E0098850-29E0-406D-AAB1-170FE044DC85}" srcOrd="2" destOrd="0" parTransId="{9A04EF5E-1098-4683-A500-CB5C256521E7}" sibTransId="{6BBE71C4-0730-4E32-B944-6719D7B1330F}"/>
    <dgm:cxn modelId="{9A1A0466-69B3-4857-BE4B-64FDEEA52EB0}" type="presParOf" srcId="{4492AAAA-585A-4738-95FC-D84C6E56E641}" destId="{3E155FE4-D3F3-4ABB-9333-231B3B581FCC}" srcOrd="0" destOrd="0" presId="urn:microsoft.com/office/officeart/2008/layout/LinedList"/>
    <dgm:cxn modelId="{4458172F-73BD-4659-A162-CD623659ACD1}" type="presParOf" srcId="{4492AAAA-585A-4738-95FC-D84C6E56E641}" destId="{25EF4612-353E-4F1D-854A-3C1E7242B75D}" srcOrd="1" destOrd="0" presId="urn:microsoft.com/office/officeart/2008/layout/LinedList"/>
    <dgm:cxn modelId="{DFB98CD0-3972-4A9E-88D9-25DE9D808CE8}" type="presParOf" srcId="{25EF4612-353E-4F1D-854A-3C1E7242B75D}" destId="{FC746910-3A88-4550-B78F-658F500B95D4}" srcOrd="0" destOrd="0" presId="urn:microsoft.com/office/officeart/2008/layout/LinedList"/>
    <dgm:cxn modelId="{08DCFE8F-8CAB-47B7-9552-100C046E245E}" type="presParOf" srcId="{25EF4612-353E-4F1D-854A-3C1E7242B75D}" destId="{2FBDB8CD-3E79-4900-B652-C32BECA7E768}" srcOrd="1" destOrd="0" presId="urn:microsoft.com/office/officeart/2008/layout/LinedList"/>
    <dgm:cxn modelId="{2C72E399-A8A5-4648-8A65-8B4FF3A93BE7}" type="presParOf" srcId="{4492AAAA-585A-4738-95FC-D84C6E56E641}" destId="{8B41ADED-6B94-4123-A932-60EB806B5D75}" srcOrd="2" destOrd="0" presId="urn:microsoft.com/office/officeart/2008/layout/LinedList"/>
    <dgm:cxn modelId="{5FD782F9-344B-4B36-9732-DFC368C7F430}" type="presParOf" srcId="{4492AAAA-585A-4738-95FC-D84C6E56E641}" destId="{EA1BC4A5-B419-4CE1-90CF-223C433F42D1}" srcOrd="3" destOrd="0" presId="urn:microsoft.com/office/officeart/2008/layout/LinedList"/>
    <dgm:cxn modelId="{A202715A-8C33-4957-8B19-29B7125BC9CD}" type="presParOf" srcId="{EA1BC4A5-B419-4CE1-90CF-223C433F42D1}" destId="{ADF5FA13-89BF-4F3E-B4AC-8C78ED94E210}" srcOrd="0" destOrd="0" presId="urn:microsoft.com/office/officeart/2008/layout/LinedList"/>
    <dgm:cxn modelId="{1B9827B7-33DF-4F1C-95B6-03B1A9040D1A}" type="presParOf" srcId="{EA1BC4A5-B419-4CE1-90CF-223C433F42D1}" destId="{1F36BAB8-1E8D-4AD4-AC8A-39EDBE4B807E}" srcOrd="1" destOrd="0" presId="urn:microsoft.com/office/officeart/2008/layout/LinedList"/>
    <dgm:cxn modelId="{36DCB780-EDC8-4521-8212-21183B7D422E}" type="presParOf" srcId="{4492AAAA-585A-4738-95FC-D84C6E56E641}" destId="{875E2ABF-D399-4C79-B4C7-EB60E6E8D096}" srcOrd="4" destOrd="0" presId="urn:microsoft.com/office/officeart/2008/layout/LinedList"/>
    <dgm:cxn modelId="{964F56E1-DF66-492D-87A3-E9435A2B0AF1}" type="presParOf" srcId="{4492AAAA-585A-4738-95FC-D84C6E56E641}" destId="{B160D986-9E6A-4845-A2EC-02C63F3B1B5B}" srcOrd="5" destOrd="0" presId="urn:microsoft.com/office/officeart/2008/layout/LinedList"/>
    <dgm:cxn modelId="{E128BA37-0599-4F54-B05F-E390B95BBA57}" type="presParOf" srcId="{B160D986-9E6A-4845-A2EC-02C63F3B1B5B}" destId="{E3E3DFAE-4EAE-4045-8C8F-DAB9278338E1}" srcOrd="0" destOrd="0" presId="urn:microsoft.com/office/officeart/2008/layout/LinedList"/>
    <dgm:cxn modelId="{8D5A475B-60D1-4DF3-A899-6AD5218EE993}" type="presParOf" srcId="{B160D986-9E6A-4845-A2EC-02C63F3B1B5B}" destId="{CB9072E7-FEB8-4E97-B556-730984145743}" srcOrd="1" destOrd="0" presId="urn:microsoft.com/office/officeart/2008/layout/LinedList"/>
    <dgm:cxn modelId="{E5ACDF18-BB5A-4257-981F-E3179BD626E4}" type="presParOf" srcId="{4492AAAA-585A-4738-95FC-D84C6E56E641}" destId="{4A18953D-4DC8-4CE0-B202-B46530C39B8B}" srcOrd="6" destOrd="0" presId="urn:microsoft.com/office/officeart/2008/layout/LinedList"/>
    <dgm:cxn modelId="{EBB718D9-847D-4D70-8CAC-C3EBC8BC1A64}" type="presParOf" srcId="{4492AAAA-585A-4738-95FC-D84C6E56E641}" destId="{2F503ACF-04ED-4AA0-81E5-F973EAD3ED05}" srcOrd="7" destOrd="0" presId="urn:microsoft.com/office/officeart/2008/layout/LinedList"/>
    <dgm:cxn modelId="{B5A08688-F77A-4D37-A897-E1746A603CCD}" type="presParOf" srcId="{2F503ACF-04ED-4AA0-81E5-F973EAD3ED05}" destId="{215962CA-76B2-437A-8FF1-54A010112569}" srcOrd="0" destOrd="0" presId="urn:microsoft.com/office/officeart/2008/layout/LinedList"/>
    <dgm:cxn modelId="{2308E82B-4AB5-4097-9210-564AA7941C46}" type="presParOf" srcId="{2F503ACF-04ED-4AA0-81E5-F973EAD3ED05}" destId="{16C532D6-E6C5-474F-95ED-DA4DD94790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55FE4-D3F3-4ABB-9333-231B3B581FCC}">
      <dsp:nvSpPr>
        <dsp:cNvPr id="0" name=""/>
        <dsp:cNvSpPr/>
      </dsp:nvSpPr>
      <dsp:spPr>
        <a:xfrm>
          <a:off x="0" y="0"/>
          <a:ext cx="59134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746910-3A88-4550-B78F-658F500B95D4}">
      <dsp:nvSpPr>
        <dsp:cNvPr id="0" name=""/>
        <dsp:cNvSpPr/>
      </dsp:nvSpPr>
      <dsp:spPr>
        <a:xfrm>
          <a:off x="0" y="0"/>
          <a:ext cx="5913437" cy="115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Aylmer and Belmont=East Elgin Attack---B Centre</a:t>
          </a:r>
        </a:p>
      </dsp:txBody>
      <dsp:txXfrm>
        <a:off x="0" y="0"/>
        <a:ext cx="5913437" cy="1159272"/>
      </dsp:txXfrm>
    </dsp:sp>
    <dsp:sp modelId="{8B41ADED-6B94-4123-A932-60EB806B5D75}">
      <dsp:nvSpPr>
        <dsp:cNvPr id="0" name=""/>
        <dsp:cNvSpPr/>
      </dsp:nvSpPr>
      <dsp:spPr>
        <a:xfrm>
          <a:off x="0" y="1159272"/>
          <a:ext cx="59134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5FA13-89BF-4F3E-B4AC-8C78ED94E210}">
      <dsp:nvSpPr>
        <dsp:cNvPr id="0" name=""/>
        <dsp:cNvSpPr/>
      </dsp:nvSpPr>
      <dsp:spPr>
        <a:xfrm>
          <a:off x="0" y="1159272"/>
          <a:ext cx="5913437" cy="115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Ingersoll and Tillsonburg=South Oxford Storm---A Centre</a:t>
          </a:r>
        </a:p>
      </dsp:txBody>
      <dsp:txXfrm>
        <a:off x="0" y="1159272"/>
        <a:ext cx="5913437" cy="1159272"/>
      </dsp:txXfrm>
    </dsp:sp>
    <dsp:sp modelId="{875E2ABF-D399-4C79-B4C7-EB60E6E8D096}">
      <dsp:nvSpPr>
        <dsp:cNvPr id="0" name=""/>
        <dsp:cNvSpPr/>
      </dsp:nvSpPr>
      <dsp:spPr>
        <a:xfrm>
          <a:off x="0" y="2318544"/>
          <a:ext cx="591343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E3DFAE-4EAE-4045-8C8F-DAB9278338E1}">
      <dsp:nvSpPr>
        <dsp:cNvPr id="0" name=""/>
        <dsp:cNvSpPr/>
      </dsp:nvSpPr>
      <dsp:spPr>
        <a:xfrm>
          <a:off x="0" y="2318544"/>
          <a:ext cx="5913437" cy="115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Simcoe, Waterford, Port Dover= Norfolk Knights---A Centre</a:t>
          </a:r>
        </a:p>
      </dsp:txBody>
      <dsp:txXfrm>
        <a:off x="0" y="2318544"/>
        <a:ext cx="5913437" cy="1159272"/>
      </dsp:txXfrm>
    </dsp:sp>
    <dsp:sp modelId="{4A18953D-4DC8-4CE0-B202-B46530C39B8B}">
      <dsp:nvSpPr>
        <dsp:cNvPr id="0" name=""/>
        <dsp:cNvSpPr/>
      </dsp:nvSpPr>
      <dsp:spPr>
        <a:xfrm>
          <a:off x="0" y="3477816"/>
          <a:ext cx="5913437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5962CA-76B2-437A-8FF1-54A010112569}">
      <dsp:nvSpPr>
        <dsp:cNvPr id="0" name=""/>
        <dsp:cNvSpPr/>
      </dsp:nvSpPr>
      <dsp:spPr>
        <a:xfrm>
          <a:off x="0" y="3477816"/>
          <a:ext cx="5913437" cy="115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Caledonia, Hagersville, Dunnville, Cayuga=Haldimand River Kings---A</a:t>
          </a:r>
        </a:p>
      </dsp:txBody>
      <dsp:txXfrm>
        <a:off x="0" y="3477816"/>
        <a:ext cx="5913437" cy="1159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4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21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65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92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9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1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21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78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22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1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49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E559-9576-4158-A93C-5F2F5C1D6D7D}" type="datetimeFigureOut">
              <a:rPr lang="en-CA" smtClean="0"/>
              <a:t>2023-10-29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BDEC48-6E67-40E0-B9B2-93BF48233C6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5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5F5A-D251-29E7-F30B-8CEA9568D7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Amalgamation Discussions</a:t>
            </a:r>
            <a:endParaRPr lang="en-CA"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246671A2-E42C-6082-464A-BA1DA99CF69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17779" y="4577620"/>
            <a:ext cx="768766" cy="690747"/>
          </a:xfrm>
          <a:prstGeom prst="rect">
            <a:avLst/>
          </a:prstGeom>
          <a:ln/>
        </p:spPr>
      </p:pic>
      <p:pic>
        <p:nvPicPr>
          <p:cNvPr id="5" name="image4.png" descr="A logo of a football team&#10;&#10;Description automatically generated">
            <a:extLst>
              <a:ext uri="{FF2B5EF4-FFF2-40B4-BE49-F238E27FC236}">
                <a16:creationId xmlns:a16="http://schemas.microsoft.com/office/drawing/2014/main" id="{026CB2F1-4645-64BD-5EC6-DA5E8029B1C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969872" y="4561613"/>
            <a:ext cx="949325" cy="706755"/>
          </a:xfrm>
          <a:prstGeom prst="rect">
            <a:avLst/>
          </a:prstGeom>
          <a:ln/>
        </p:spPr>
      </p:pic>
      <p:pic>
        <p:nvPicPr>
          <p:cNvPr id="6" name="image3.png" descr="A logo of a wolf&#10;&#10;Description automatically generated">
            <a:extLst>
              <a:ext uri="{FF2B5EF4-FFF2-40B4-BE49-F238E27FC236}">
                <a16:creationId xmlns:a16="http://schemas.microsoft.com/office/drawing/2014/main" id="{BD738B53-A70E-E677-923F-8D4E548B1F0A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7843578" y="4516561"/>
            <a:ext cx="753110" cy="683895"/>
          </a:xfrm>
          <a:prstGeom prst="rect">
            <a:avLst/>
          </a:prstGeom>
          <a:ln/>
        </p:spPr>
      </p:pic>
      <p:pic>
        <p:nvPicPr>
          <p:cNvPr id="7" name="image2.png" descr="A logo of a sports team&#10;&#10;Description automatically generated">
            <a:extLst>
              <a:ext uri="{FF2B5EF4-FFF2-40B4-BE49-F238E27FC236}">
                <a16:creationId xmlns:a16="http://schemas.microsoft.com/office/drawing/2014/main" id="{43E90CB5-5B66-A664-8802-7D0612E847BA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0097272" y="4627336"/>
            <a:ext cx="957580" cy="57531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9310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129C2D7-DC03-85DF-090D-DF4718AF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Shamrock League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C9B780F-5169-AB77-0753-CF61CFECC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Newly formed A Division</a:t>
            </a:r>
          </a:p>
          <a:p>
            <a:r>
              <a:rPr lang="en-US" dirty="0"/>
              <a:t>Mount </a:t>
            </a:r>
            <a:r>
              <a:rPr lang="en-US" dirty="0" err="1"/>
              <a:t>Brydges</a:t>
            </a:r>
            <a:r>
              <a:rPr lang="en-US" dirty="0"/>
              <a:t>, Dorchester, St </a:t>
            </a:r>
            <a:r>
              <a:rPr lang="en-US" dirty="0" err="1"/>
              <a:t>Marys</a:t>
            </a:r>
            <a:r>
              <a:rPr lang="en-US" dirty="0"/>
              <a:t>, South Oxford, all moved to Single A this season and to this new league by OMHA</a:t>
            </a:r>
          </a:p>
          <a:p>
            <a:r>
              <a:rPr lang="en-US" dirty="0"/>
              <a:t>Likely destination for a merged association</a:t>
            </a:r>
          </a:p>
          <a:p>
            <a:r>
              <a:rPr lang="en-US" dirty="0"/>
              <a:t>League to add St. Thomas next season.</a:t>
            </a:r>
          </a:p>
          <a:p>
            <a:r>
              <a:rPr lang="en-US" dirty="0"/>
              <a:t>Other A </a:t>
            </a:r>
            <a:r>
              <a:rPr lang="en-US" dirty="0" err="1"/>
              <a:t>centres</a:t>
            </a:r>
            <a:r>
              <a:rPr lang="en-US" dirty="0"/>
              <a:t> likely to join as other </a:t>
            </a:r>
            <a:r>
              <a:rPr lang="en-US" dirty="0" err="1"/>
              <a:t>centres</a:t>
            </a:r>
            <a:r>
              <a:rPr lang="en-US" dirty="0"/>
              <a:t> merge and OMHA aligns leagues geographically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884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F32F6-6A01-95D3-1673-731B74D0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 dirty="0"/>
              <a:t>Other Leagues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40B11-D108-14BF-1FED-01F99022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4422" y="307362"/>
            <a:ext cx="4641795" cy="775428"/>
          </a:xfrm>
        </p:spPr>
        <p:txBody>
          <a:bodyPr vert="horz" lIns="91440" tIns="91440" rIns="91440" bIns="9144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Tri County Offers 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E7A096D-74A5-D01F-690F-98DB0C97D8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345556" y="1390152"/>
            <a:ext cx="3124680" cy="466076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09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F32F6-6A01-95D3-1673-731B74D0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Other Leagues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40B11-D108-14BF-1FED-01F99022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5361" y="0"/>
            <a:ext cx="4171479" cy="1038262"/>
          </a:xfrm>
        </p:spPr>
        <p:txBody>
          <a:bodyPr vert="horz" lIns="91440" tIns="91440" rIns="91440" bIns="91440"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Western Ontario Athletic Alliance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46E6C41-6A92-081A-3145-A52373320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527" y="1076771"/>
            <a:ext cx="2609273" cy="487729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789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F32F6-6A01-95D3-1673-731B74D0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182" y="729586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 dirty="0"/>
              <a:t>Other Leagues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40B11-D108-14BF-1FED-01F99022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09035" y="59734"/>
            <a:ext cx="4171479" cy="1088276"/>
          </a:xfrm>
        </p:spPr>
        <p:txBody>
          <a:bodyPr vert="horz" lIns="91440" tIns="91440" rIns="91440" bIns="91440" rtlCol="0"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InNer</a:t>
            </a:r>
            <a:r>
              <a:rPr lang="en-US" sz="2800" dirty="0">
                <a:solidFill>
                  <a:schemeClr val="tx1"/>
                </a:solidFill>
              </a:rPr>
              <a:t> Town Local League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641105C-198B-2E74-0201-E82A66AD7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874" y="1198161"/>
            <a:ext cx="2400291" cy="4660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66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2B0D3D4-23F7-2A0A-DD76-3C938152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consideration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3EDD01-31C4-754D-B031-389F9CB0E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 a new Hockey Centre temporarily called Brant- Waterloo; a merger of Ayr, Burford, Paris and St. George.</a:t>
            </a:r>
          </a:p>
          <a:p>
            <a:r>
              <a:rPr lang="en-US" dirty="0"/>
              <a:t>The current board members of each association will appoint a board that will govern the new association</a:t>
            </a:r>
            <a:r>
              <a:rPr lang="en-CA" dirty="0"/>
              <a:t> and put together by-laws and rules for the new association.  The initial board will have equal representation from each association.  </a:t>
            </a:r>
          </a:p>
          <a:p>
            <a:r>
              <a:rPr lang="en-CA" dirty="0"/>
              <a:t>Burford Minor Hockey would continue to exist under the umbrella of this new association and would continue to run locally focused development and team programming.  A committee of the board would be established run the Burford Minor Hockey program.</a:t>
            </a:r>
          </a:p>
          <a:p>
            <a:r>
              <a:rPr lang="en-CA" dirty="0"/>
              <a:t>OMHA will designate league and level of play of the new association.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C4102-CD1C-FDE7-38B2-29F592B2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Categories Of Merged Association—Representative Hockey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20B1E-0E52-F4BB-6084-68B1A21C6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2164087" cy="3448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/>
              <a:t>U10 A</a:t>
            </a:r>
          </a:p>
          <a:p>
            <a:pPr marL="0" indent="0">
              <a:buNone/>
            </a:pPr>
            <a:r>
              <a:rPr lang="en-US" sz="1600" dirty="0"/>
              <a:t>U11 A</a:t>
            </a:r>
          </a:p>
          <a:p>
            <a:pPr marL="0" indent="0">
              <a:buNone/>
            </a:pPr>
            <a:r>
              <a:rPr lang="en-US" sz="1600" dirty="0"/>
              <a:t>U12 A</a:t>
            </a:r>
          </a:p>
          <a:p>
            <a:pPr marL="0" indent="0">
              <a:buNone/>
            </a:pPr>
            <a:r>
              <a:rPr lang="en-US" sz="1600" dirty="0"/>
              <a:t>U13 A</a:t>
            </a:r>
          </a:p>
          <a:p>
            <a:pPr marL="0" indent="0">
              <a:buNone/>
            </a:pPr>
            <a:r>
              <a:rPr lang="en-US" sz="1600" dirty="0"/>
              <a:t>U14 A</a:t>
            </a:r>
          </a:p>
          <a:p>
            <a:pPr marL="0" indent="0">
              <a:buNone/>
            </a:pPr>
            <a:r>
              <a:rPr lang="en-US" sz="1600" dirty="0"/>
              <a:t>U15 A</a:t>
            </a:r>
          </a:p>
          <a:p>
            <a:pPr marL="0" indent="0">
              <a:buNone/>
            </a:pPr>
            <a:r>
              <a:rPr lang="en-US" sz="1600" dirty="0"/>
              <a:t>U16 A</a:t>
            </a:r>
          </a:p>
          <a:p>
            <a:pPr marL="0" indent="0">
              <a:buNone/>
            </a:pPr>
            <a:r>
              <a:rPr lang="en-US" sz="1600" dirty="0"/>
              <a:t>U18 A</a:t>
            </a:r>
          </a:p>
          <a:p>
            <a:pPr marL="0" indent="0">
              <a:buNone/>
            </a:pPr>
            <a:r>
              <a:rPr lang="en-US" sz="1600" dirty="0"/>
              <a:t>U21 A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AD9991-038A-A064-6A8E-D07635490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7649" y="2136179"/>
            <a:ext cx="1278351" cy="3441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*U8 MD</a:t>
            </a:r>
          </a:p>
          <a:p>
            <a:pPr marL="0" indent="0">
              <a:buNone/>
            </a:pPr>
            <a:r>
              <a:rPr lang="en-US" dirty="0"/>
              <a:t>*U9 MD</a:t>
            </a:r>
          </a:p>
          <a:p>
            <a:pPr marL="0" indent="0">
              <a:buNone/>
            </a:pPr>
            <a:r>
              <a:rPr lang="en-US" dirty="0"/>
              <a:t>U11 B</a:t>
            </a:r>
          </a:p>
          <a:p>
            <a:pPr marL="0" indent="0">
              <a:buNone/>
            </a:pPr>
            <a:r>
              <a:rPr lang="en-US" dirty="0"/>
              <a:t>U13 B</a:t>
            </a:r>
          </a:p>
          <a:p>
            <a:pPr marL="0" indent="0">
              <a:buNone/>
            </a:pPr>
            <a:r>
              <a:rPr lang="en-US" dirty="0"/>
              <a:t>U15 B</a:t>
            </a:r>
          </a:p>
          <a:p>
            <a:pPr marL="0" indent="0">
              <a:buNone/>
            </a:pPr>
            <a:r>
              <a:rPr lang="en-US" dirty="0"/>
              <a:t>U18 B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9D36E3-EB57-222B-29C0-560B9FB57821}"/>
              </a:ext>
            </a:extLst>
          </p:cNvPr>
          <p:cNvSpPr txBox="1"/>
          <p:nvPr/>
        </p:nvSpPr>
        <p:spPr>
          <a:xfrm>
            <a:off x="2778154" y="3352906"/>
            <a:ext cx="198702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Likely to play in the Shamrock A league</a:t>
            </a:r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74F2D4-491C-D1A4-AE74-152A77C6D203}"/>
              </a:ext>
            </a:extLst>
          </p:cNvPr>
          <p:cNvSpPr txBox="1"/>
          <p:nvPr/>
        </p:nvSpPr>
        <p:spPr>
          <a:xfrm>
            <a:off x="6317673" y="2782669"/>
            <a:ext cx="198176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Teams to Play in Southern Counties League</a:t>
            </a:r>
            <a:endParaRPr lang="en-CA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23E0A73A-0409-A55D-446D-3E308A0003C1}"/>
              </a:ext>
            </a:extLst>
          </p:cNvPr>
          <p:cNvSpPr/>
          <p:nvPr/>
        </p:nvSpPr>
        <p:spPr>
          <a:xfrm>
            <a:off x="2142836" y="2161309"/>
            <a:ext cx="443346" cy="302952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7FA93F81-5C86-C24C-AFB6-417638421A83}"/>
              </a:ext>
            </a:extLst>
          </p:cNvPr>
          <p:cNvSpPr/>
          <p:nvPr/>
        </p:nvSpPr>
        <p:spPr>
          <a:xfrm>
            <a:off x="5874327" y="2292132"/>
            <a:ext cx="443346" cy="231396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48FD0526-464C-CF69-C7B1-BA6493B2DABF}"/>
              </a:ext>
            </a:extLst>
          </p:cNvPr>
          <p:cNvSpPr txBox="1">
            <a:spLocks/>
          </p:cNvSpPr>
          <p:nvPr/>
        </p:nvSpPr>
        <p:spPr>
          <a:xfrm>
            <a:off x="8521115" y="2017953"/>
            <a:ext cx="1278351" cy="3441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U8 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U9 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U11LL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U13 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U15 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U18 LL</a:t>
            </a:r>
            <a:endParaRPr lang="en-CA" dirty="0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2F2EA66-8043-989B-D329-E8D81E50769F}"/>
              </a:ext>
            </a:extLst>
          </p:cNvPr>
          <p:cNvSpPr/>
          <p:nvPr/>
        </p:nvSpPr>
        <p:spPr>
          <a:xfrm>
            <a:off x="9674874" y="2220411"/>
            <a:ext cx="443346" cy="302952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BB5664-9C9D-F99D-8A51-B00A7D4B819F}"/>
              </a:ext>
            </a:extLst>
          </p:cNvPr>
          <p:cNvSpPr txBox="1"/>
          <p:nvPr/>
        </p:nvSpPr>
        <p:spPr>
          <a:xfrm>
            <a:off x="10118220" y="3128764"/>
            <a:ext cx="1700613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Teams to Play in Intertown Local League As Burford Minor Hockey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449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C013-9B06-64E9-C514-69DEA41E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64240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Team Comparison</a:t>
            </a:r>
            <a:endParaRPr lang="en-CA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2CF9B0-5019-CDA8-716B-ABEB8589F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31513"/>
              </p:ext>
            </p:extLst>
          </p:nvPr>
        </p:nvGraphicFramePr>
        <p:xfrm>
          <a:off x="147319" y="642408"/>
          <a:ext cx="11875348" cy="6328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1464">
                  <a:extLst>
                    <a:ext uri="{9D8B030D-6E8A-4147-A177-3AD203B41FA5}">
                      <a16:colId xmlns:a16="http://schemas.microsoft.com/office/drawing/2014/main" val="1258669994"/>
                    </a:ext>
                  </a:extLst>
                </a:gridCol>
                <a:gridCol w="2023701">
                  <a:extLst>
                    <a:ext uri="{9D8B030D-6E8A-4147-A177-3AD203B41FA5}">
                      <a16:colId xmlns:a16="http://schemas.microsoft.com/office/drawing/2014/main" val="1755894632"/>
                    </a:ext>
                  </a:extLst>
                </a:gridCol>
                <a:gridCol w="2023701">
                  <a:extLst>
                    <a:ext uri="{9D8B030D-6E8A-4147-A177-3AD203B41FA5}">
                      <a16:colId xmlns:a16="http://schemas.microsoft.com/office/drawing/2014/main" val="585785590"/>
                    </a:ext>
                  </a:extLst>
                </a:gridCol>
                <a:gridCol w="1690124">
                  <a:extLst>
                    <a:ext uri="{9D8B030D-6E8A-4147-A177-3AD203B41FA5}">
                      <a16:colId xmlns:a16="http://schemas.microsoft.com/office/drawing/2014/main" val="3043880672"/>
                    </a:ext>
                  </a:extLst>
                </a:gridCol>
                <a:gridCol w="1979226">
                  <a:extLst>
                    <a:ext uri="{9D8B030D-6E8A-4147-A177-3AD203B41FA5}">
                      <a16:colId xmlns:a16="http://schemas.microsoft.com/office/drawing/2014/main" val="3723215327"/>
                    </a:ext>
                  </a:extLst>
                </a:gridCol>
                <a:gridCol w="2157132">
                  <a:extLst>
                    <a:ext uri="{9D8B030D-6E8A-4147-A177-3AD203B41FA5}">
                      <a16:colId xmlns:a16="http://schemas.microsoft.com/office/drawing/2014/main" val="2705916462"/>
                    </a:ext>
                  </a:extLst>
                </a:gridCol>
              </a:tblGrid>
              <a:tr h="372335"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Current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League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Hockey Entity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Proposed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League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500" b="1" u="none" strike="noStrike" dirty="0">
                          <a:effectLst/>
                        </a:rPr>
                        <a:t>Hockey Entity</a:t>
                      </a:r>
                      <a:endParaRPr lang="en-C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361272422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3604702718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Fundamental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Exhibition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Fundamentals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Exhibition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8168459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U7 Jr IP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Exhibition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U7 Jr IP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Exhibition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508494699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U7 Sr IP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Exhibition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U7 Sr IP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Exhibition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117047304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U8 MD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**Southern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U8 MD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**Southern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437035594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U9 MD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**Southern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U9 MD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**Southern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619512781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U10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Shamrock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Association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282577388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U11 C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Southern Counties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U11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Shamrock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Association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126793100"/>
                  </a:ext>
                </a:extLst>
              </a:tr>
              <a:tr h="292145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U11 B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Association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3822366292"/>
                  </a:ext>
                </a:extLst>
              </a:tr>
              <a:tr h="307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U11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Burford Minor Hockey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U11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792034799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U12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Shamrock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Association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4006088291"/>
                  </a:ext>
                </a:extLst>
              </a:tr>
              <a:tr h="304366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U13 B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U13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Shamrock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New Association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135346108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U13 B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274499819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U13LL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U13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3161796831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U14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Shamrock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3536523221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U15 C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U15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Shamrock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203243680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U15 B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2337196596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U15LL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U15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641419582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U16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Shamrock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1051839136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U18 C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U18 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>
                          <a:effectLst/>
                        </a:rPr>
                        <a:t>Shamrock</a:t>
                      </a:r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3500532946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U18 B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Southern Counties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913151526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U18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U18 LL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Intertown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Burford Minor Hockey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4038675719"/>
                  </a:ext>
                </a:extLst>
              </a:tr>
              <a:tr h="25111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U21 LL</a:t>
                      </a: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Burford Minor Hockey</a:t>
                      </a: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U21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Shamrock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u="none" strike="noStrike" dirty="0">
                          <a:effectLst/>
                        </a:rPr>
                        <a:t>New Association</a:t>
                      </a:r>
                      <a:endParaRPr lang="en-C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9" marR="6129" marT="6129" marB="0" anchor="b"/>
                </a:tc>
                <a:extLst>
                  <a:ext uri="{0D108BD9-81ED-4DB2-BD59-A6C34878D82A}">
                    <a16:rowId xmlns:a16="http://schemas.microsoft.com/office/drawing/2014/main" val="51241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00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C03E-2CEF-BCC6-C7D6-805AE387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AC3D-C9DE-E289-E8AE-9AB42E67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Burford Minor Hockey to hold a membership vote on Sat November 04th</a:t>
            </a:r>
          </a:p>
          <a:p>
            <a:r>
              <a:rPr lang="en-US" dirty="0"/>
              <a:t>Ayr, Paris and St. George will also hold votes.</a:t>
            </a:r>
          </a:p>
          <a:p>
            <a:r>
              <a:rPr lang="en-US" dirty="0"/>
              <a:t>If memberships of the 4 Association vote to merge the new Association will be formed.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449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440A-EB63-8088-BFED-81BBE6D75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Quo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FEBA-FE92-0379-C0D1-959548E03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membership decides to not move forward with the merger;</a:t>
            </a:r>
          </a:p>
          <a:p>
            <a:pPr lvl="1"/>
            <a:r>
              <a:rPr lang="en-US" dirty="0"/>
              <a:t>We will remain with the Southern Counties league</a:t>
            </a:r>
          </a:p>
          <a:p>
            <a:pPr lvl="1"/>
            <a:r>
              <a:rPr lang="en-US" dirty="0"/>
              <a:t>Maintain status quo with our Local League, player development programs</a:t>
            </a:r>
          </a:p>
          <a:p>
            <a:pPr lvl="1"/>
            <a:r>
              <a:rPr lang="en-US" dirty="0"/>
              <a:t>Players will have increased opportunity to move to other </a:t>
            </a:r>
            <a:r>
              <a:rPr lang="en-US" dirty="0" err="1"/>
              <a:t>centres</a:t>
            </a:r>
            <a:r>
              <a:rPr lang="en-US" dirty="0"/>
              <a:t> as NRP(Non Resident Player) regulations evolve to align with the OMHA directive to give players an opportunity to play at the highest level they can achieve.</a:t>
            </a:r>
          </a:p>
          <a:p>
            <a:pPr lvl="1"/>
            <a:r>
              <a:rPr lang="en-US" dirty="0"/>
              <a:t>Southern Counties as a league will evolve—if not enough teams are available to sustain the league OMHA will adjust league structures and Burford would be placed in another league or a realigned Southern Counties.</a:t>
            </a: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09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9166-78BC-6448-2BD7-CA9285944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D138E-EB6C-1E6B-0E87-961A2AD38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CHANGES TO LOCAL LEAGUES OR WHERE AND WHO THEY PLAY</a:t>
            </a:r>
          </a:p>
          <a:p>
            <a:pPr marL="0" indent="0">
              <a:buNone/>
            </a:pPr>
            <a:r>
              <a:rPr lang="en-US" dirty="0"/>
              <a:t>Local League Ice time stays the same</a:t>
            </a:r>
          </a:p>
          <a:p>
            <a:pPr marL="0" indent="0">
              <a:buNone/>
            </a:pPr>
            <a:r>
              <a:rPr lang="en-US" dirty="0"/>
              <a:t>REP will only Merge to Higher Group Alignment</a:t>
            </a:r>
          </a:p>
          <a:p>
            <a:pPr marL="0" indent="0">
              <a:buNone/>
            </a:pPr>
            <a:r>
              <a:rPr lang="en-US" dirty="0"/>
              <a:t>Burford Minor Hockey’s Tradition of Home Town Local Hockey will remain</a:t>
            </a:r>
          </a:p>
          <a:p>
            <a:pPr marL="0" indent="0">
              <a:buNone/>
            </a:pPr>
            <a:r>
              <a:rPr lang="en-US" dirty="0"/>
              <a:t>More Development</a:t>
            </a:r>
          </a:p>
          <a:p>
            <a:pPr marL="0" indent="0">
              <a:buNone/>
            </a:pPr>
            <a:r>
              <a:rPr lang="en-US" dirty="0"/>
              <a:t>More Rep Opportunities</a:t>
            </a:r>
          </a:p>
          <a:p>
            <a:pPr marL="0" indent="0">
              <a:buNone/>
            </a:pPr>
            <a:r>
              <a:rPr lang="en-US" dirty="0"/>
              <a:t>Rep Opportunities at Age Aligned Programing</a:t>
            </a:r>
          </a:p>
        </p:txBody>
      </p:sp>
    </p:spTree>
    <p:extLst>
      <p:ext uri="{BB962C8B-B14F-4D97-AF65-F5344CB8AC3E}">
        <p14:creationId xmlns:p14="http://schemas.microsoft.com/office/powerpoint/2010/main" val="133989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5263-049E-B43B-E007-D3D08C7E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9B8A-E983-1856-31AF-95DDE074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meeting is being held today to discuss a proposal to amalgamate Ayr, Burford, Paris and St. George minor hockey associations</a:t>
            </a:r>
          </a:p>
          <a:p>
            <a:pPr marL="0" indent="0">
              <a:buNone/>
            </a:pPr>
            <a:r>
              <a:rPr lang="en-US" dirty="0"/>
              <a:t>A new Hockey entity would be formed and would play at a Single A level-(To be confirmed by OMHA)</a:t>
            </a:r>
          </a:p>
          <a:p>
            <a:pPr marL="0" indent="0">
              <a:buNone/>
            </a:pPr>
            <a:r>
              <a:rPr lang="en-US" dirty="0"/>
              <a:t>Local League and development programming would continue in each community under their own name—for example Burford Minor Hockey would continue locally.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748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4CD0-A929-E927-7A9F-1C7774EE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87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1998-95B6-80E9-9C7B-F0436C2B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 change being considered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37D56-BB0A-73E7-F352-3D943F2A5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Offer players the opportunity to play at a level that is appropriate for their capability and in their communities</a:t>
            </a:r>
          </a:p>
          <a:p>
            <a:r>
              <a:rPr lang="en-CA" dirty="0"/>
              <a:t>Offer players the opportunity to play with players their own age</a:t>
            </a:r>
          </a:p>
          <a:p>
            <a:r>
              <a:rPr lang="en-CA" dirty="0"/>
              <a:t>Registration numbers at some of the associations are in decline with players moving to other centres to play at higher levels and overall hockey enrollment decreasing.</a:t>
            </a:r>
          </a:p>
          <a:p>
            <a:r>
              <a:rPr lang="en-CA" dirty="0"/>
              <a:t>65-80 less players prior to Covid. 24 players playing at a higher level else </a:t>
            </a:r>
            <a:r>
              <a:rPr lang="en-CA"/>
              <a:t>where in 2023/24.</a:t>
            </a:r>
            <a:endParaRPr lang="en-CA" dirty="0"/>
          </a:p>
          <a:p>
            <a:r>
              <a:rPr lang="en-CA" dirty="0"/>
              <a:t>Increase opportunities for player development at all positions and skill levels</a:t>
            </a:r>
          </a:p>
          <a:p>
            <a:r>
              <a:rPr lang="en-CA" dirty="0"/>
              <a:t>Larger pool of parent/guardian volunteers to assist in delivering programming</a:t>
            </a:r>
          </a:p>
          <a:p>
            <a:r>
              <a:rPr lang="en-CA" dirty="0"/>
              <a:t>Control our own destiny and develop a minor Hockey association that will celebrate the tradition of each community's local association while forming a new hockey entity that will compete a higher level than currently offered.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3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54A3-77AB-3B42-EF7A-14D31FF0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5A901-3831-2B12-EA40-0F83E0E41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Burford Local League Teams play in Intertown Local League</a:t>
            </a:r>
          </a:p>
          <a:p>
            <a:r>
              <a:rPr lang="en-US" dirty="0"/>
              <a:t>Burford Rep C teams play in Southern Counties</a:t>
            </a:r>
          </a:p>
          <a:p>
            <a:r>
              <a:rPr lang="en-US" dirty="0"/>
              <a:t>Development programs start with U5 Lil Howlers Hockey Fundamentals  and continue with a U7 program divided into Jr IP and Sr IP U6/U7</a:t>
            </a:r>
          </a:p>
          <a:p>
            <a:r>
              <a:rPr lang="en-US" dirty="0"/>
              <a:t>League play begins at U8.  </a:t>
            </a:r>
          </a:p>
          <a:p>
            <a:r>
              <a:rPr lang="en-US" dirty="0"/>
              <a:t>League play is governed by Hockey Canada Pathways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265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FD14-2C56-0387-E1BC-B29DA68D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Current INTERTOWN Local League</a:t>
            </a:r>
            <a:endParaRPr lang="en-CA" dirty="0"/>
          </a:p>
        </p:txBody>
      </p:sp>
      <p:pic>
        <p:nvPicPr>
          <p:cNvPr id="1026" name="Picture 2" descr="Burford Minor Hockey">
            <a:extLst>
              <a:ext uri="{FF2B5EF4-FFF2-40B4-BE49-F238E27FC236}">
                <a16:creationId xmlns:a16="http://schemas.microsoft.com/office/drawing/2014/main" id="{5A1C36B8-9828-BD27-F631-CDDCC82F3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66" y="30384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lhi Minor Hockey">
            <a:extLst>
              <a:ext uri="{FF2B5EF4-FFF2-40B4-BE49-F238E27FC236}">
                <a16:creationId xmlns:a16="http://schemas.microsoft.com/office/drawing/2014/main" id="{1A483DD7-B766-CB6B-ED28-0EED36D59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66" y="31337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gersoll Minor Hockey">
            <a:extLst>
              <a:ext uri="{FF2B5EF4-FFF2-40B4-BE49-F238E27FC236}">
                <a16:creationId xmlns:a16="http://schemas.microsoft.com/office/drawing/2014/main" id="{E6990BBE-89F4-8BB8-7F8B-4C6D63C58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0956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ngton Minor Hockey">
            <a:extLst>
              <a:ext uri="{FF2B5EF4-FFF2-40B4-BE49-F238E27FC236}">
                <a16:creationId xmlns:a16="http://schemas.microsoft.com/office/drawing/2014/main" id="{98B490F7-A316-A615-B0B7-0318E4891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801" y="31337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orwich Minor Hockey">
            <a:extLst>
              <a:ext uri="{FF2B5EF4-FFF2-40B4-BE49-F238E27FC236}">
                <a16:creationId xmlns:a16="http://schemas.microsoft.com/office/drawing/2014/main" id="{4686E2AF-2862-D261-A4F1-3E2D0BF29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66" y="31337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aris Minor Hockey">
            <a:extLst>
              <a:ext uri="{FF2B5EF4-FFF2-40B4-BE49-F238E27FC236}">
                <a16:creationId xmlns:a16="http://schemas.microsoft.com/office/drawing/2014/main" id="{725B5A0C-96AC-7179-30C9-5C171B2AF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1337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ort Dover Minor Hockey">
            <a:extLst>
              <a:ext uri="{FF2B5EF4-FFF2-40B4-BE49-F238E27FC236}">
                <a16:creationId xmlns:a16="http://schemas.microsoft.com/office/drawing/2014/main" id="{D2720830-2CE3-07CA-141A-8209C7EFF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34" y="30956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imcoe Minor Hockey">
            <a:extLst>
              <a:ext uri="{FF2B5EF4-FFF2-40B4-BE49-F238E27FC236}">
                <a16:creationId xmlns:a16="http://schemas.microsoft.com/office/drawing/2014/main" id="{996ABE23-FF86-5635-3349-D06905F95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468" y="30384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ix Nations Minor Hockey">
            <a:extLst>
              <a:ext uri="{FF2B5EF4-FFF2-40B4-BE49-F238E27FC236}">
                <a16:creationId xmlns:a16="http://schemas.microsoft.com/office/drawing/2014/main" id="{BFC9B201-A8DF-DADD-3771-0B49C5CFE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02" y="30384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illsonburg Minor Hockey">
            <a:extLst>
              <a:ext uri="{FF2B5EF4-FFF2-40B4-BE49-F238E27FC236}">
                <a16:creationId xmlns:a16="http://schemas.microsoft.com/office/drawing/2014/main" id="{44904D40-4292-7F63-219F-F0E8C6BAF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22" y="313372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aterford Minor Hockey">
            <a:extLst>
              <a:ext uri="{FF2B5EF4-FFF2-40B4-BE49-F238E27FC236}">
                <a16:creationId xmlns:a16="http://schemas.microsoft.com/office/drawing/2014/main" id="{F6EAF42C-AB4F-6FE4-2CDC-29DA6D7EA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11" y="3038475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7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2AADC1-CDC6-44FB-5067-56DA3B54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Current Southern Counties League</a:t>
            </a:r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F2BDFB0-4F12-743E-35A6-A4E8E55DF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332" y="224051"/>
            <a:ext cx="3289796" cy="48250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E6ADAE-B0B6-477D-5BE8-E5F7F7189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613" y="1030434"/>
            <a:ext cx="4043084" cy="12740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3D6766-BA0D-BEC0-1F8E-292AD99E8F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8310" y="2301405"/>
            <a:ext cx="4043084" cy="62854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D5F00F-A5D1-7490-8D89-7C70D23813AC}"/>
              </a:ext>
            </a:extLst>
          </p:cNvPr>
          <p:cNvSpPr txBox="1"/>
          <p:nvPr/>
        </p:nvSpPr>
        <p:spPr>
          <a:xfrm>
            <a:off x="8243193" y="3116814"/>
            <a:ext cx="3433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0604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**Norfolk, South Oxford, New Hamburg enter B teams(AE Teams)**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2839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39AFE7-CEA2-DC31-ECA6-C2F03B7A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US" dirty="0"/>
              <a:t>Recent Mergers</a:t>
            </a:r>
            <a:endParaRPr lang="en-CA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AB252CD-45C8-6B2B-5DE1-B0FD97E1F0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95375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928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ADFAD-F7B0-04C5-6CB1-50FF1EE34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Other Merger Discussions</a:t>
            </a:r>
            <a:endParaRPr lang="en-CA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0CA3B-2411-40C7-3B87-02C3B6B63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Delhi, Norwich and Langton have discussions on-going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69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7ABCFA2-55B0-438C-A39A-637FFC624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D2C934-710E-4E0E-9ED4-03F07E019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F32F6-6A01-95D3-1673-731B74D04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62" y="739906"/>
            <a:ext cx="3026558" cy="1490546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3600" dirty="0"/>
              <a:t>Other Leagues-</a:t>
            </a:r>
            <a:br>
              <a:rPr lang="en-US" sz="3600" dirty="0"/>
            </a:br>
            <a:endParaRPr lang="en-US" sz="36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D0F4F3-8F5C-421F-9FC1-DB3ED0BF6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09" y="3526496"/>
            <a:ext cx="302361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8A771F4-0947-7D1D-B631-9C49BF9B74E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319116" y="659569"/>
            <a:ext cx="2834400" cy="51501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A218E6-EE57-5B0B-FC96-3592531B9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9286" y="1278460"/>
            <a:ext cx="3692411" cy="391238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0A40572-62E5-460B-AD24-B6628527A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1D872D4-D7E5-4CD8-9DAC-2BC612F08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F8D1B8-CFDC-8A92-A611-33E4FDE2D7C9}"/>
              </a:ext>
            </a:extLst>
          </p:cNvPr>
          <p:cNvSpPr txBox="1"/>
          <p:nvPr/>
        </p:nvSpPr>
        <p:spPr>
          <a:xfrm>
            <a:off x="5959461" y="144959"/>
            <a:ext cx="1760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Division</a:t>
            </a:r>
            <a:endParaRPr lang="en-C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D81296-C86D-F55B-43EC-32CEDE2F3B71}"/>
              </a:ext>
            </a:extLst>
          </p:cNvPr>
          <p:cNvSpPr txBox="1"/>
          <p:nvPr/>
        </p:nvSpPr>
        <p:spPr>
          <a:xfrm>
            <a:off x="9740012" y="640406"/>
            <a:ext cx="223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Division</a:t>
            </a:r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F3B5E2-7CF2-D9F4-B7C6-F6A9EEF65385}"/>
              </a:ext>
            </a:extLst>
          </p:cNvPr>
          <p:cNvSpPr txBox="1"/>
          <p:nvPr/>
        </p:nvSpPr>
        <p:spPr>
          <a:xfrm>
            <a:off x="681772" y="2166547"/>
            <a:ext cx="3189473" cy="941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Shamrock Offers A, B Divisions</a:t>
            </a:r>
          </a:p>
        </p:txBody>
      </p:sp>
    </p:spTree>
    <p:extLst>
      <p:ext uri="{BB962C8B-B14F-4D97-AF65-F5344CB8AC3E}">
        <p14:creationId xmlns:p14="http://schemas.microsoft.com/office/powerpoint/2010/main" val="5681159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5943</TotalTime>
  <Words>1076</Words>
  <Application>Microsoft Office PowerPoint</Application>
  <PresentationFormat>Widescreen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Gallery</vt:lpstr>
      <vt:lpstr>Amalgamation Discussions</vt:lpstr>
      <vt:lpstr>Purpose</vt:lpstr>
      <vt:lpstr>Why is the change being considered</vt:lpstr>
      <vt:lpstr>Current State</vt:lpstr>
      <vt:lpstr>Current INTERTOWN Local League</vt:lpstr>
      <vt:lpstr>Current Southern Counties League</vt:lpstr>
      <vt:lpstr>Recent Mergers</vt:lpstr>
      <vt:lpstr>Other Merger Discussions</vt:lpstr>
      <vt:lpstr>Other Leagues- </vt:lpstr>
      <vt:lpstr>Shamrock League</vt:lpstr>
      <vt:lpstr>Other Leagues</vt:lpstr>
      <vt:lpstr>Other Leagues</vt:lpstr>
      <vt:lpstr>Other Leagues</vt:lpstr>
      <vt:lpstr>Proposal for consideration</vt:lpstr>
      <vt:lpstr>Categories Of Merged Association—Representative Hockey</vt:lpstr>
      <vt:lpstr>Team Comparison</vt:lpstr>
      <vt:lpstr>Next Steps</vt:lpstr>
      <vt:lpstr>Status Quo</vt:lpstr>
      <vt:lpstr>The Big Picture</vt:lpstr>
      <vt:lpstr>Discussion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Southern Counties Teams</dc:title>
  <dc:creator>Brad Sayles</dc:creator>
  <cp:lastModifiedBy>Greenwood, Dave</cp:lastModifiedBy>
  <cp:revision>16</cp:revision>
  <dcterms:created xsi:type="dcterms:W3CDTF">2023-10-19T10:31:27Z</dcterms:created>
  <dcterms:modified xsi:type="dcterms:W3CDTF">2023-10-29T15:17:45Z</dcterms:modified>
</cp:coreProperties>
</file>